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7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DFE3"/>
    <a:srgbClr val="AFA2F7"/>
    <a:srgbClr val="FF9292"/>
    <a:srgbClr val="AEC6CF"/>
    <a:srgbClr val="77DD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5" autoAdjust="0"/>
    <p:restoredTop sz="94660"/>
  </p:normalViewPr>
  <p:slideViewPr>
    <p:cSldViewPr snapToGrid="0">
      <p:cViewPr varScale="1">
        <p:scale>
          <a:sx n="17" d="100"/>
          <a:sy n="17" d="100"/>
        </p:scale>
        <p:origin x="16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4DDFA7-091F-4C95-8BCB-4734BC8107B5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3DA90E-7699-474E-BE36-F7FF54244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8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3DA90E-7699-474E-BE36-F7FF54244E1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52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E94480A-C48F-4B91-9579-CD0867580949}"/>
              </a:ext>
            </a:extLst>
          </p:cNvPr>
          <p:cNvSpPr/>
          <p:nvPr userDrawn="1"/>
        </p:nvSpPr>
        <p:spPr>
          <a:xfrm>
            <a:off x="0" y="0"/>
            <a:ext cx="43891200" cy="4114800"/>
          </a:xfrm>
          <a:prstGeom prst="rect">
            <a:avLst/>
          </a:prstGeom>
          <a:solidFill>
            <a:srgbClr val="B3D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571858EA-BEA3-4063-9104-07989C5B7B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" y="0"/>
            <a:ext cx="3943350" cy="39433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E32A425-DF7D-4DC0-99D5-83A0BF14E168}"/>
              </a:ext>
            </a:extLst>
          </p:cNvPr>
          <p:cNvSpPr/>
          <p:nvPr userDrawn="1"/>
        </p:nvSpPr>
        <p:spPr>
          <a:xfrm>
            <a:off x="0" y="32004000"/>
            <a:ext cx="43891200" cy="914400"/>
          </a:xfrm>
          <a:prstGeom prst="rect">
            <a:avLst/>
          </a:prstGeom>
          <a:solidFill>
            <a:srgbClr val="B3D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5D84C8A-52C6-412A-AE0F-493A056DF6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78275" y="914400"/>
            <a:ext cx="38998525" cy="1463675"/>
          </a:xfrm>
        </p:spPr>
        <p:txBody>
          <a:bodyPr>
            <a:normAutofit/>
          </a:bodyPr>
          <a:lstStyle>
            <a:lvl1pPr marL="0" indent="0">
              <a:buNone/>
              <a:defRPr sz="7200"/>
            </a:lvl1pPr>
          </a:lstStyle>
          <a:p>
            <a:pPr lvl="0"/>
            <a:r>
              <a:rPr lang="en-US" dirty="0"/>
              <a:t>Enter your Thesis/Project title here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A3ABBAD5-9D21-483E-9FB0-D1366660DF9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77641" y="2651125"/>
            <a:ext cx="38999160" cy="1292225"/>
          </a:xfrm>
        </p:spPr>
        <p:txBody>
          <a:bodyPr>
            <a:normAutofit/>
          </a:bodyPr>
          <a:lstStyle>
            <a:lvl1pPr marL="0" indent="0" algn="r">
              <a:buNone/>
              <a:defRPr sz="5600"/>
            </a:lvl1pPr>
          </a:lstStyle>
          <a:p>
            <a:pPr lvl="0"/>
            <a:r>
              <a:rPr lang="en-US" dirty="0"/>
              <a:t>Enter your name, registration number, email here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2B7B3BD5-D05C-492F-85C7-18A0BF3508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400" y="4387850"/>
            <a:ext cx="13414248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1E0CA25-BCCE-432B-BBF3-5FB0C922B5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18345150"/>
            <a:ext cx="13414248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09D833C-7DF9-4445-8FD6-7CE0860F89C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339060" y="4387850"/>
            <a:ext cx="13414248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721AD2B-4791-47C4-982F-21CB2A4A478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5339060" y="18345150"/>
            <a:ext cx="13414248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E67AA53-F325-42CC-B917-EBACD6AB9C4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641800" y="4401457"/>
            <a:ext cx="13414248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2F7A6CBD-A447-4259-A14B-202217D8BA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9641800" y="18358757"/>
            <a:ext cx="13414248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4187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E94480A-C48F-4B91-9579-CD0867580949}"/>
              </a:ext>
            </a:extLst>
          </p:cNvPr>
          <p:cNvSpPr/>
          <p:nvPr userDrawn="1"/>
        </p:nvSpPr>
        <p:spPr>
          <a:xfrm>
            <a:off x="0" y="0"/>
            <a:ext cx="43891200" cy="4114800"/>
          </a:xfrm>
          <a:prstGeom prst="rect">
            <a:avLst/>
          </a:prstGeom>
          <a:solidFill>
            <a:srgbClr val="B3D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571858EA-BEA3-4063-9104-07989C5B7B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" y="0"/>
            <a:ext cx="3943350" cy="39433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E32A425-DF7D-4DC0-99D5-83A0BF14E168}"/>
              </a:ext>
            </a:extLst>
          </p:cNvPr>
          <p:cNvSpPr/>
          <p:nvPr userDrawn="1"/>
        </p:nvSpPr>
        <p:spPr>
          <a:xfrm>
            <a:off x="0" y="32004000"/>
            <a:ext cx="43891200" cy="914400"/>
          </a:xfrm>
          <a:prstGeom prst="rect">
            <a:avLst/>
          </a:prstGeom>
          <a:solidFill>
            <a:srgbClr val="B3D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5D84C8A-52C6-412A-AE0F-493A056DF6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78275" y="914400"/>
            <a:ext cx="38998525" cy="1463675"/>
          </a:xfrm>
        </p:spPr>
        <p:txBody>
          <a:bodyPr>
            <a:normAutofit/>
          </a:bodyPr>
          <a:lstStyle>
            <a:lvl1pPr marL="0" indent="0">
              <a:buNone/>
              <a:defRPr sz="7200"/>
            </a:lvl1pPr>
          </a:lstStyle>
          <a:p>
            <a:pPr lvl="0"/>
            <a:r>
              <a:rPr lang="en-US" dirty="0"/>
              <a:t>Enter your Thesis/Project title here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A3ABBAD5-9D21-483E-9FB0-D1366660DF9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77641" y="2651125"/>
            <a:ext cx="38999160" cy="1292225"/>
          </a:xfrm>
        </p:spPr>
        <p:txBody>
          <a:bodyPr>
            <a:normAutofit/>
          </a:bodyPr>
          <a:lstStyle>
            <a:lvl1pPr marL="0" indent="0" algn="r">
              <a:buNone/>
              <a:defRPr sz="5600"/>
            </a:lvl1pPr>
          </a:lstStyle>
          <a:p>
            <a:pPr lvl="0"/>
            <a:r>
              <a:rPr lang="en-US" dirty="0"/>
              <a:t>Enter your name, registration number, email here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7447B62-35D9-466B-BBB4-944E06FEB4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400" y="4387850"/>
            <a:ext cx="982980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70D23C4-C45F-49C3-A4E1-CE512FFD8C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18345150"/>
            <a:ext cx="982980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36ECB8D-7E9B-498C-8142-681E7D17F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696700" y="4387850"/>
            <a:ext cx="982980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0E3D8B26-FEB5-43B2-9F20-B044693D21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696700" y="18345150"/>
            <a:ext cx="982980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B28C33F-C5DE-4BBD-9F84-32CD5D8FFC6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2430874" y="4387850"/>
            <a:ext cx="982980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EDFC48C-87CB-43FF-ABA9-056063F7C2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2430874" y="18345150"/>
            <a:ext cx="982980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11F9AEA8-0F06-47EF-B6D5-643A93EB6A7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213174" y="4387850"/>
            <a:ext cx="982980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A38E6045-F726-4476-B1BD-6114E0F7A8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3213174" y="18345150"/>
            <a:ext cx="982980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3200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E94480A-C48F-4B91-9579-CD0867580949}"/>
              </a:ext>
            </a:extLst>
          </p:cNvPr>
          <p:cNvSpPr/>
          <p:nvPr userDrawn="1"/>
        </p:nvSpPr>
        <p:spPr>
          <a:xfrm>
            <a:off x="0" y="0"/>
            <a:ext cx="43891200" cy="4114800"/>
          </a:xfrm>
          <a:prstGeom prst="rect">
            <a:avLst/>
          </a:prstGeom>
          <a:solidFill>
            <a:srgbClr val="B3D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571858EA-BEA3-4063-9104-07989C5B7B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" y="0"/>
            <a:ext cx="3943350" cy="39433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E32A425-DF7D-4DC0-99D5-83A0BF14E168}"/>
              </a:ext>
            </a:extLst>
          </p:cNvPr>
          <p:cNvSpPr/>
          <p:nvPr userDrawn="1"/>
        </p:nvSpPr>
        <p:spPr>
          <a:xfrm>
            <a:off x="0" y="32004000"/>
            <a:ext cx="43891200" cy="914400"/>
          </a:xfrm>
          <a:prstGeom prst="rect">
            <a:avLst/>
          </a:prstGeom>
          <a:solidFill>
            <a:srgbClr val="B3DF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05D84C8A-52C6-412A-AE0F-493A056DF6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78275" y="914400"/>
            <a:ext cx="38998525" cy="1463675"/>
          </a:xfrm>
        </p:spPr>
        <p:txBody>
          <a:bodyPr>
            <a:normAutofit/>
          </a:bodyPr>
          <a:lstStyle>
            <a:lvl1pPr marL="0" indent="0">
              <a:buNone/>
              <a:defRPr sz="7200"/>
            </a:lvl1pPr>
          </a:lstStyle>
          <a:p>
            <a:pPr lvl="0"/>
            <a:r>
              <a:rPr lang="en-US" dirty="0"/>
              <a:t>Enter your Thesis/Project title here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A3ABBAD5-9D21-483E-9FB0-D1366660DF9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77641" y="2651125"/>
            <a:ext cx="38999160" cy="1292225"/>
          </a:xfrm>
        </p:spPr>
        <p:txBody>
          <a:bodyPr>
            <a:normAutofit/>
          </a:bodyPr>
          <a:lstStyle>
            <a:lvl1pPr marL="0" indent="0" algn="r">
              <a:buNone/>
              <a:defRPr sz="5600"/>
            </a:lvl1pPr>
          </a:lstStyle>
          <a:p>
            <a:pPr lvl="0"/>
            <a:r>
              <a:rPr lang="en-US" dirty="0"/>
              <a:t>Enter your name, registration number, email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813B38-595C-4A92-9A6B-5B19D9E36B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14400" y="4387850"/>
            <a:ext cx="768096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AA50B0F5-9634-4208-A27A-59D4CDBBCD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400" y="18345150"/>
            <a:ext cx="768096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D697D6D-97F0-4384-9641-A681B18A0A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02140" y="4387850"/>
            <a:ext cx="768096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A018079-E9C4-40A4-9609-5B06257418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02140" y="18345150"/>
            <a:ext cx="768096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AAD3070-0272-4295-B5A9-1275E75B5AF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112740" y="4387850"/>
            <a:ext cx="768096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F3C10503-BCD5-4AD7-A8DA-C1E68535CC0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112740" y="18345150"/>
            <a:ext cx="768096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0D6AB9F8-671A-4750-A86C-1D94FED36DC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6723340" y="4387850"/>
            <a:ext cx="768096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7B81583-4EA9-422A-A486-005F75B480F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6723340" y="18345150"/>
            <a:ext cx="768096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0B7F32F3-C9B0-4454-8AF1-BF27E1922E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280600" y="4387850"/>
            <a:ext cx="768096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670F2A-5032-4B74-A4E9-02DFB5F10B0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280600" y="18345150"/>
            <a:ext cx="7680960" cy="13487400"/>
          </a:xfrm>
        </p:spPr>
        <p:txBody>
          <a:bodyPr>
            <a:noAutofit/>
          </a:bodyPr>
          <a:lstStyle>
            <a:lvl1pPr marL="457200" indent="-457200">
              <a:spcBef>
                <a:spcPts val="600"/>
              </a:spcBef>
              <a:defRPr sz="3200"/>
            </a:lvl1pPr>
            <a:lvl2pPr marL="914400" indent="-457200">
              <a:spcBef>
                <a:spcPts val="600"/>
              </a:spcBef>
              <a:defRPr sz="2800"/>
            </a:lvl2pPr>
            <a:lvl3pPr marL="1371600" indent="-457200">
              <a:spcBef>
                <a:spcPts val="600"/>
              </a:spcBef>
              <a:defRPr sz="2400"/>
            </a:lvl3pPr>
            <a:lvl4pPr marL="1828800" indent="-457200">
              <a:spcBef>
                <a:spcPts val="600"/>
              </a:spcBef>
              <a:defRPr sz="2000"/>
            </a:lvl4pPr>
            <a:lvl5pPr marL="2286000" indent="-457200">
              <a:spcBef>
                <a:spcPts val="600"/>
              </a:spcBef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460123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AEAB2-86DC-4180-A492-A371767119EA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FD2C9-A4FC-44B9-A26E-A36A8BB50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8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8" r:id="rId2"/>
    <p:sldLayoutId id="2147483667" r:id="rId3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29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31" Type="http://schemas.openxmlformats.org/officeDocument/2006/relationships/image" Target="../media/image30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Relationship Id="rId30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9" r="25916"/>
          <a:stretch/>
        </p:blipFill>
        <p:spPr>
          <a:xfrm>
            <a:off x="22119397" y="27719285"/>
            <a:ext cx="3678522" cy="370800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77" r="28338" b="16122"/>
          <a:stretch/>
        </p:blipFill>
        <p:spPr>
          <a:xfrm>
            <a:off x="13611860" y="5462928"/>
            <a:ext cx="3263414" cy="3169008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0" t="11717" r="27189" b="17962"/>
          <a:stretch/>
        </p:blipFill>
        <p:spPr>
          <a:xfrm>
            <a:off x="13603685" y="8857489"/>
            <a:ext cx="3272075" cy="29992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7" r="1439"/>
          <a:stretch/>
        </p:blipFill>
        <p:spPr>
          <a:xfrm>
            <a:off x="10027921" y="12581742"/>
            <a:ext cx="6911340" cy="6766364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59C10F1-7C5B-4E06-A051-4F5A5BD958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ReachMe – More Than A Social Media</a:t>
            </a:r>
            <a:r>
              <a:rPr lang="en-US" b="1" i="1" dirty="0" smtClean="0"/>
              <a:t> </a:t>
            </a:r>
            <a:r>
              <a:rPr lang="en-US" sz="3600" i="1" dirty="0" smtClean="0"/>
              <a:t>(For CSE – 300 at 01/06/2022)</a:t>
            </a:r>
            <a:endParaRPr lang="en-US" sz="3600" i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734E7-18B8-47A3-A9AD-645F6664E9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Eftakhar Ahmed Arnob – 190103020028</a:t>
            </a:r>
            <a:r>
              <a:rPr lang="en-US" dirty="0"/>
              <a:t>, Ehtimam Rashed </a:t>
            </a:r>
            <a:r>
              <a:rPr lang="en-US" dirty="0" smtClean="0"/>
              <a:t>Chowdhury – 190103020026, </a:t>
            </a:r>
            <a:r>
              <a:rPr lang="en-US" dirty="0"/>
              <a:t>Farzana Rahman – </a:t>
            </a:r>
            <a:r>
              <a:rPr lang="en-US" dirty="0" smtClean="0"/>
              <a:t>190203020101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53FDF2-43C1-4526-9164-7AB42D7A72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14400" y="4387848"/>
            <a:ext cx="7680960" cy="18938806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u="sng" dirty="0" smtClean="0"/>
              <a:t>Major Features</a:t>
            </a:r>
            <a:r>
              <a:rPr lang="en-US" b="1" dirty="0" smtClean="0"/>
              <a:t>:</a:t>
            </a:r>
          </a:p>
          <a:p>
            <a:pPr marL="0" indent="0" algn="just">
              <a:buNone/>
            </a:pPr>
            <a:endParaRPr lang="en-US" b="1" u="sng" dirty="0" smtClean="0"/>
          </a:p>
          <a:p>
            <a:pPr algn="just"/>
            <a:r>
              <a:rPr lang="en-US" dirty="0" smtClean="0"/>
              <a:t>Basic CRUD functionality.</a:t>
            </a:r>
          </a:p>
          <a:p>
            <a:pPr algn="just"/>
            <a:r>
              <a:rPr lang="en-US" dirty="0" smtClean="0"/>
              <a:t>A </a:t>
            </a:r>
            <a:r>
              <a:rPr lang="en-US" dirty="0"/>
              <a:t>v</a:t>
            </a:r>
            <a:r>
              <a:rPr lang="en-US" dirty="0" smtClean="0"/>
              <a:t>ery rich &amp; secured login, registration, account recovery </a:t>
            </a:r>
            <a:r>
              <a:rPr lang="en-US" dirty="0"/>
              <a:t>&amp; disabling s</a:t>
            </a:r>
            <a:r>
              <a:rPr lang="en-US" dirty="0" smtClean="0"/>
              <a:t>ystem.</a:t>
            </a:r>
          </a:p>
          <a:p>
            <a:pPr algn="just"/>
            <a:r>
              <a:rPr lang="en-US" dirty="0" smtClean="0"/>
              <a:t>User profile with various details.</a:t>
            </a:r>
            <a:endParaRPr lang="en-US" dirty="0" smtClean="0"/>
          </a:p>
          <a:p>
            <a:pPr algn="just"/>
            <a:r>
              <a:rPr lang="en-US" dirty="0" smtClean="0"/>
              <a:t>Secured email- password changing system.</a:t>
            </a:r>
            <a:endParaRPr lang="en-US" dirty="0" smtClean="0"/>
          </a:p>
          <a:p>
            <a:pPr algn="just"/>
            <a:r>
              <a:rPr lang="en-US" dirty="0" smtClean="0"/>
              <a:t>Simple friend list &amp; secured </a:t>
            </a:r>
            <a:r>
              <a:rPr lang="en-US" dirty="0" smtClean="0"/>
              <a:t>chat system, where user can </a:t>
            </a:r>
            <a:r>
              <a:rPr lang="en-US" dirty="0" smtClean="0"/>
              <a:t>text each other &amp; also </a:t>
            </a:r>
            <a:r>
              <a:rPr lang="en-US" dirty="0" smtClean="0"/>
              <a:t>see other active users in the friend list.</a:t>
            </a:r>
          </a:p>
          <a:p>
            <a:pPr algn="just"/>
            <a:r>
              <a:rPr lang="en-US" dirty="0" smtClean="0"/>
              <a:t>Post create system with or without media files to share feelings or important information.</a:t>
            </a:r>
            <a:endParaRPr lang="en-US" dirty="0" smtClean="0"/>
          </a:p>
          <a:p>
            <a:pPr algn="just"/>
            <a:r>
              <a:rPr lang="en-US" dirty="0" smtClean="0"/>
              <a:t>Like, dislike, comment, </a:t>
            </a:r>
            <a:r>
              <a:rPr lang="en-US" dirty="0" smtClean="0"/>
              <a:t>share, tagging &amp; report </a:t>
            </a:r>
            <a:r>
              <a:rPr lang="en-US" dirty="0" smtClean="0"/>
              <a:t>system for posts along with secured privacy </a:t>
            </a:r>
            <a:r>
              <a:rPr lang="en-US" dirty="0" smtClean="0"/>
              <a:t>options.</a:t>
            </a:r>
          </a:p>
          <a:p>
            <a:pPr algn="just"/>
            <a:r>
              <a:rPr lang="en-US" dirty="0" smtClean="0"/>
              <a:t>A delicate notification panel to view latest notifications on various activities such as new message, friend request, likes, comments, post tagging etc.</a:t>
            </a:r>
          </a:p>
          <a:p>
            <a:pPr algn="just"/>
            <a:r>
              <a:rPr lang="en-US" dirty="0" smtClean="0"/>
              <a:t>A </a:t>
            </a:r>
            <a:r>
              <a:rPr lang="en-US" dirty="0" smtClean="0"/>
              <a:t>searching system with keywords by which user content or profiles can be found.</a:t>
            </a:r>
          </a:p>
          <a:p>
            <a:pPr algn="just"/>
            <a:r>
              <a:rPr lang="en-US" dirty="0" smtClean="0"/>
              <a:t>A homepage with header menu consisting of content category filtering, user menu, chat, notification and search bar. The homepage features promotional, personalized and alert type contents.</a:t>
            </a:r>
          </a:p>
          <a:p>
            <a:pPr algn="just"/>
            <a:r>
              <a:rPr lang="en-US" dirty="0" smtClean="0"/>
              <a:t>The site moderation tools on admin panel are user </a:t>
            </a:r>
            <a:r>
              <a:rPr lang="en-US" dirty="0" smtClean="0"/>
              <a:t>verification, </a:t>
            </a:r>
            <a:r>
              <a:rPr lang="en-US" dirty="0" smtClean="0"/>
              <a:t>reported content moderation, post promote, flagging users, user post modification via approval from a automated word scanning </a:t>
            </a:r>
            <a:r>
              <a:rPr lang="en-US" dirty="0" smtClean="0"/>
              <a:t>system etc.</a:t>
            </a:r>
            <a:endParaRPr lang="en-US" dirty="0" smtClean="0"/>
          </a:p>
          <a:p>
            <a:pPr algn="just"/>
            <a:r>
              <a:rPr lang="en-US" dirty="0" smtClean="0"/>
              <a:t>The admin panel also consists of some </a:t>
            </a:r>
            <a:r>
              <a:rPr lang="en-US" dirty="0" smtClean="0"/>
              <a:t>admin tools </a:t>
            </a:r>
            <a:r>
              <a:rPr lang="en-US" dirty="0" smtClean="0"/>
              <a:t>as like appointing new admin by super admin, appointing new moderator by admins, secured internal communication system between super admin, admin and </a:t>
            </a:r>
            <a:r>
              <a:rPr lang="en-US" dirty="0" smtClean="0"/>
              <a:t>moderators etc.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081B3FC-2E73-4DAF-BF95-45866BDA677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4400" y="26913840"/>
            <a:ext cx="7680960" cy="4918709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u="sng" dirty="0" smtClean="0"/>
              <a:t>Tools and Technologies</a:t>
            </a:r>
            <a:r>
              <a:rPr lang="en-US" b="1" dirty="0" smtClean="0"/>
              <a:t>:</a:t>
            </a:r>
          </a:p>
          <a:p>
            <a:pPr marL="0" indent="0" algn="just">
              <a:buNone/>
            </a:pPr>
            <a:endParaRPr lang="en-US" b="1" u="sng" dirty="0"/>
          </a:p>
          <a:p>
            <a:pPr algn="just"/>
            <a:r>
              <a:rPr lang="en-US" dirty="0" smtClean="0"/>
              <a:t>Standard HTML, CSS for front end</a:t>
            </a:r>
            <a:r>
              <a:rPr lang="en-US" dirty="0" smtClean="0"/>
              <a:t>.</a:t>
            </a:r>
            <a:endParaRPr lang="en-US" dirty="0" smtClean="0"/>
          </a:p>
          <a:p>
            <a:pPr algn="just"/>
            <a:r>
              <a:rPr lang="en-US" dirty="0" smtClean="0"/>
              <a:t>JS, PHP for backend and dynamic </a:t>
            </a:r>
            <a:r>
              <a:rPr lang="en-US" dirty="0" smtClean="0"/>
              <a:t>features.</a:t>
            </a:r>
            <a:endParaRPr lang="en-US" dirty="0" smtClean="0"/>
          </a:p>
          <a:p>
            <a:pPr algn="just"/>
            <a:r>
              <a:rPr lang="en-US" dirty="0" smtClean="0"/>
              <a:t>MySQL for database. MySQL event for timed MySQL commands.</a:t>
            </a:r>
          </a:p>
          <a:p>
            <a:pPr algn="just"/>
            <a:r>
              <a:rPr lang="en-US" dirty="0" smtClean="0"/>
              <a:t>JQuery for responsive chat system.</a:t>
            </a:r>
          </a:p>
          <a:p>
            <a:pPr algn="just"/>
            <a:r>
              <a:rPr lang="en-US" dirty="0" smtClean="0"/>
              <a:t>PHPMailer for verification code mailing system. </a:t>
            </a:r>
          </a:p>
          <a:p>
            <a:pPr algn="just"/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DA32059-E279-44E1-9B53-1BE9411973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02140" y="4387850"/>
            <a:ext cx="7680960" cy="7466179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 smtClean="0"/>
              <a:t>Account System</a:t>
            </a:r>
            <a:r>
              <a:rPr lang="en-US" b="1" dirty="0" smtClean="0"/>
              <a:t>:</a:t>
            </a:r>
          </a:p>
          <a:p>
            <a:r>
              <a:rPr lang="en-US" dirty="0" smtClean="0"/>
              <a:t>Registration, Login, Recovery &amp; Disabling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16E3001-C5FD-4B5A-BBC2-44DD6B1DEF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498467" y="26545445"/>
            <a:ext cx="7680960" cy="535197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 smtClean="0"/>
              <a:t>Friend List System:</a:t>
            </a:r>
          </a:p>
          <a:p>
            <a:r>
              <a:rPr lang="en-US" dirty="0" smtClean="0"/>
              <a:t>Friend List Management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3590A02-3413-439F-A79F-A6E920314B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112740" y="16928125"/>
            <a:ext cx="7680960" cy="4855698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 smtClean="0"/>
              <a:t>Post </a:t>
            </a:r>
            <a:r>
              <a:rPr lang="en-US" b="1" u="sng" dirty="0"/>
              <a:t>System</a:t>
            </a:r>
            <a:r>
              <a:rPr lang="en-US" b="1" dirty="0"/>
              <a:t>:</a:t>
            </a:r>
          </a:p>
          <a:p>
            <a:r>
              <a:rPr lang="en-US" dirty="0" smtClean="0"/>
              <a:t>Post </a:t>
            </a:r>
            <a:r>
              <a:rPr lang="en-US" dirty="0" smtClean="0"/>
              <a:t>Create Interface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819B0278-05D7-4EFC-BE38-5579782E3D8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8113326" y="26382855"/>
            <a:ext cx="7680960" cy="5747895"/>
          </a:xfrm>
        </p:spPr>
        <p:txBody>
          <a:bodyPr/>
          <a:lstStyle/>
          <a:p>
            <a:r>
              <a:rPr lang="en-US" dirty="0" smtClean="0"/>
              <a:t>Shared Post</a:t>
            </a:r>
            <a:r>
              <a:rPr lang="en-US" dirty="0" smtClean="0"/>
              <a:t> </a:t>
            </a:r>
            <a:r>
              <a:rPr lang="en-US" dirty="0" smtClean="0"/>
              <a:t>and Tagging Interface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DF43BB0-CB2E-44A0-9F2A-114DADC1F8A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6760335" y="20874128"/>
            <a:ext cx="7680960" cy="9594292"/>
          </a:xfrm>
        </p:spPr>
        <p:txBody>
          <a:bodyPr/>
          <a:lstStyle/>
          <a:p>
            <a:r>
              <a:rPr lang="en-US" dirty="0" smtClean="0"/>
              <a:t>Site Moderation Tools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637E26A-2B06-41AD-8BCA-506A561F6C1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280600" y="10276734"/>
            <a:ext cx="7680960" cy="10696729"/>
          </a:xfrm>
        </p:spPr>
        <p:txBody>
          <a:bodyPr/>
          <a:lstStyle/>
          <a:p>
            <a:r>
              <a:rPr lang="en-US" dirty="0" smtClean="0"/>
              <a:t>Admin Panel Tools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79" t="10744" r="27060" b="12321"/>
          <a:stretch/>
        </p:blipFill>
        <p:spPr>
          <a:xfrm>
            <a:off x="10043159" y="5461425"/>
            <a:ext cx="3287289" cy="31640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80" t="3330" r="29406" b="23007"/>
          <a:stretch/>
        </p:blipFill>
        <p:spPr>
          <a:xfrm>
            <a:off x="10043159" y="8855025"/>
            <a:ext cx="3287289" cy="2999004"/>
          </a:xfrm>
          <a:prstGeom prst="rect">
            <a:avLst/>
          </a:prstGeom>
        </p:spPr>
      </p:pic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DDA32059-E279-44E1-9B53-1BE94119738A}"/>
              </a:ext>
            </a:extLst>
          </p:cNvPr>
          <p:cNvSpPr txBox="1">
            <a:spLocks/>
          </p:cNvSpPr>
          <p:nvPr/>
        </p:nvSpPr>
        <p:spPr>
          <a:xfrm>
            <a:off x="9502140" y="11984408"/>
            <a:ext cx="7680960" cy="145610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indent="-457200" algn="l" defTabSz="438912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438912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-457200" algn="l" defTabSz="438912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indent="-457200" algn="l" defTabSz="438912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indent="-457200" algn="l" defTabSz="438912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464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920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376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Profile View &amp; Update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3" b="5644"/>
          <a:stretch/>
        </p:blipFill>
        <p:spPr>
          <a:xfrm>
            <a:off x="10003755" y="19563519"/>
            <a:ext cx="6916983" cy="6766512"/>
          </a:xfrm>
          <a:prstGeom prst="rect">
            <a:avLst/>
          </a:prstGeom>
        </p:spPr>
      </p:pic>
      <p:cxnSp>
        <p:nvCxnSpPr>
          <p:cNvPr id="7" name="Straight Arrow Connector 6"/>
          <p:cNvCxnSpPr>
            <a:endCxn id="5" idx="0"/>
          </p:cNvCxnSpPr>
          <p:nvPr/>
        </p:nvCxnSpPr>
        <p:spPr>
          <a:xfrm>
            <a:off x="13456178" y="19348105"/>
            <a:ext cx="6069" cy="215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7"/>
          <a:stretch/>
        </p:blipFill>
        <p:spPr>
          <a:xfrm>
            <a:off x="9498468" y="27730715"/>
            <a:ext cx="7680959" cy="36971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5"/>
          <a:stretch/>
        </p:blipFill>
        <p:spPr>
          <a:xfrm>
            <a:off x="18112570" y="18067253"/>
            <a:ext cx="7687400" cy="3838490"/>
          </a:xfrm>
          <a:prstGeom prst="rect">
            <a:avLst/>
          </a:prstGeom>
        </p:spPr>
      </p:pic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F3590A02-3413-439F-A79F-A6E920314B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112740" y="21935451"/>
            <a:ext cx="7680960" cy="4855698"/>
          </a:xfrm>
        </p:spPr>
        <p:txBody>
          <a:bodyPr/>
          <a:lstStyle/>
          <a:p>
            <a:r>
              <a:rPr lang="en-US" dirty="0" smtClean="0"/>
              <a:t>View Post and Interaction Interface</a:t>
            </a:r>
            <a:endParaRPr lang="en-US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5" b="598"/>
          <a:stretch/>
        </p:blipFill>
        <p:spPr>
          <a:xfrm>
            <a:off x="18105120" y="22496231"/>
            <a:ext cx="7711440" cy="3817358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4684" y="29917801"/>
            <a:ext cx="3963742" cy="150948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6222" y="26937268"/>
            <a:ext cx="3963654" cy="3256893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078"/>
          <a:stretch/>
        </p:blipFill>
        <p:spPr>
          <a:xfrm>
            <a:off x="26755800" y="21461131"/>
            <a:ext cx="7680960" cy="2093666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882"/>
          <a:stretch/>
        </p:blipFill>
        <p:spPr>
          <a:xfrm>
            <a:off x="26755800" y="23776047"/>
            <a:ext cx="7750372" cy="236798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241"/>
          <a:stretch/>
        </p:blipFill>
        <p:spPr>
          <a:xfrm>
            <a:off x="26762588" y="26373665"/>
            <a:ext cx="7750372" cy="2392422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85" t="-2" r="-1" b="36175"/>
          <a:stretch/>
        </p:blipFill>
        <p:spPr>
          <a:xfrm>
            <a:off x="26416000" y="28991838"/>
            <a:ext cx="8090172" cy="2433042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8724" y="15495936"/>
            <a:ext cx="7678302" cy="3807802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82"/>
          <a:stretch/>
        </p:blipFill>
        <p:spPr>
          <a:xfrm>
            <a:off x="35276065" y="19397231"/>
            <a:ext cx="7680960" cy="2731249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471"/>
          <a:stretch/>
        </p:blipFill>
        <p:spPr>
          <a:xfrm>
            <a:off x="35297190" y="10810198"/>
            <a:ext cx="7659835" cy="2193028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071"/>
          <a:stretch/>
        </p:blipFill>
        <p:spPr>
          <a:xfrm>
            <a:off x="35276065" y="13145447"/>
            <a:ext cx="7700735" cy="2208268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2" t="70950" b="1332"/>
          <a:stretch/>
        </p:blipFill>
        <p:spPr>
          <a:xfrm>
            <a:off x="28052685" y="29755949"/>
            <a:ext cx="6450438" cy="1056639"/>
          </a:xfrm>
          <a:prstGeom prst="rect">
            <a:avLst/>
          </a:prstGeom>
        </p:spPr>
      </p:pic>
      <p:sp>
        <p:nvSpPr>
          <p:cNvPr id="53" name="Text Placeholder 16">
            <a:extLst>
              <a:ext uri="{FF2B5EF4-FFF2-40B4-BE49-F238E27FC236}">
                <a16:creationId xmlns:a16="http://schemas.microsoft.com/office/drawing/2014/main" id="{8081B3FC-2E73-4DAF-BF95-45866BDA677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398860" y="22287532"/>
            <a:ext cx="7680960" cy="9131264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u="sng" dirty="0" smtClean="0"/>
              <a:t>Contribution</a:t>
            </a:r>
            <a:r>
              <a:rPr lang="en-US" b="1" dirty="0" smtClean="0"/>
              <a:t>:</a:t>
            </a:r>
          </a:p>
          <a:p>
            <a:pPr marL="0" indent="0" algn="just">
              <a:buNone/>
            </a:pPr>
            <a:endParaRPr lang="en-US" b="1" u="sng" dirty="0"/>
          </a:p>
          <a:p>
            <a:pPr algn="just"/>
            <a:r>
              <a:rPr lang="en-US" dirty="0" smtClean="0"/>
              <a:t>Arnab initially planned the project and designed the database structure.</a:t>
            </a:r>
          </a:p>
          <a:p>
            <a:pPr algn="just"/>
            <a:r>
              <a:rPr lang="en-US" dirty="0" smtClean="0"/>
              <a:t>Arnab built the dynamic home page, post creation &amp; friend list system.</a:t>
            </a:r>
          </a:p>
          <a:p>
            <a:pPr algn="just"/>
            <a:r>
              <a:rPr lang="en-US" dirty="0" smtClean="0"/>
              <a:t>Ehtimum built the login, registration and account recovery </a:t>
            </a:r>
            <a:r>
              <a:rPr lang="en-US" dirty="0" smtClean="0"/>
              <a:t>mechanism, chat system, profile </a:t>
            </a:r>
            <a:r>
              <a:rPr lang="en-US" dirty="0" smtClean="0"/>
              <a:t>verification system.</a:t>
            </a:r>
          </a:p>
          <a:p>
            <a:pPr algn="just"/>
            <a:r>
              <a:rPr lang="en-US" dirty="0" smtClean="0"/>
              <a:t>Farzana designed &amp; built the search engine &amp; post interaction system.</a:t>
            </a:r>
          </a:p>
          <a:p>
            <a:pPr algn="just"/>
            <a:r>
              <a:rPr lang="en-US" dirty="0" smtClean="0"/>
              <a:t>Farzana implemented the account ban system &amp;  admin communication system into the admin panel.</a:t>
            </a:r>
          </a:p>
          <a:p>
            <a:pPr algn="just"/>
            <a:r>
              <a:rPr lang="en-US" dirty="0" smtClean="0"/>
              <a:t>Ehtimum implemented the post report &amp; management system to homepage and admin panel.</a:t>
            </a:r>
          </a:p>
          <a:p>
            <a:pPr algn="just"/>
            <a:r>
              <a:rPr lang="en-US" dirty="0" smtClean="0"/>
              <a:t>Arnab built the notification and post promotion system</a:t>
            </a:r>
            <a:r>
              <a:rPr lang="en-US" dirty="0" smtClean="0"/>
              <a:t>.</a:t>
            </a:r>
            <a:endParaRPr lang="en-US" dirty="0" smtClean="0"/>
          </a:p>
        </p:txBody>
      </p:sp>
      <p:sp>
        <p:nvSpPr>
          <p:cNvPr id="54" name="Text Placeholder 22">
            <a:extLst>
              <a:ext uri="{FF2B5EF4-FFF2-40B4-BE49-F238E27FC236}">
                <a16:creationId xmlns:a16="http://schemas.microsoft.com/office/drawing/2014/main" id="{27FF63BC-5635-4E29-9538-E91E1AFF9B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6723340" y="15935521"/>
            <a:ext cx="7680960" cy="4784674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 smtClean="0"/>
              <a:t>Site Moderation Tools for Admins</a:t>
            </a:r>
            <a:endParaRPr lang="en-US" b="1" dirty="0"/>
          </a:p>
          <a:p>
            <a:r>
              <a:rPr lang="en-US" dirty="0" smtClean="0"/>
              <a:t>Site </a:t>
            </a:r>
            <a:r>
              <a:rPr lang="en-US" dirty="0" smtClean="0"/>
              <a:t>Overview </a:t>
            </a:r>
            <a:r>
              <a:rPr lang="en-US" dirty="0" smtClean="0"/>
              <a:t>Interface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2393" y="16930337"/>
            <a:ext cx="5910762" cy="3976612"/>
          </a:xfrm>
          <a:prstGeom prst="rect">
            <a:avLst/>
          </a:prstGeom>
        </p:spPr>
      </p:pic>
      <p:cxnSp>
        <p:nvCxnSpPr>
          <p:cNvPr id="19" name="Straight Arrow Connector 18"/>
          <p:cNvCxnSpPr>
            <a:endCxn id="55" idx="1"/>
          </p:cNvCxnSpPr>
          <p:nvPr/>
        </p:nvCxnSpPr>
        <p:spPr>
          <a:xfrm flipV="1">
            <a:off x="12054840" y="10357105"/>
            <a:ext cx="1548845" cy="901445"/>
          </a:xfrm>
          <a:prstGeom prst="straightConnector1">
            <a:avLst/>
          </a:prstGeom>
          <a:ln cap="rnd">
            <a:round/>
            <a:headEnd type="diamond"/>
            <a:tailEnd type="stealt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40" t="12039" r="2793" b="77061"/>
          <a:stretch/>
        </p:blipFill>
        <p:spPr>
          <a:xfrm>
            <a:off x="28052685" y="29337023"/>
            <a:ext cx="6351615" cy="420374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7" t="22009" r="69556" b="51197"/>
          <a:stretch/>
        </p:blipFill>
        <p:spPr>
          <a:xfrm>
            <a:off x="28186380" y="29723869"/>
            <a:ext cx="1015675" cy="1045458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17" t="17897" r="36655" b="63400"/>
          <a:stretch/>
        </p:blipFill>
        <p:spPr>
          <a:xfrm>
            <a:off x="24622126" y="26868119"/>
            <a:ext cx="1181100" cy="71818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cxnSp>
        <p:nvCxnSpPr>
          <p:cNvPr id="69" name="Straight Arrow Connector 68"/>
          <p:cNvCxnSpPr/>
          <p:nvPr/>
        </p:nvCxnSpPr>
        <p:spPr>
          <a:xfrm flipV="1">
            <a:off x="21922740" y="26868119"/>
            <a:ext cx="2699386" cy="359092"/>
          </a:xfrm>
          <a:prstGeom prst="straightConnector1">
            <a:avLst/>
          </a:prstGeom>
          <a:ln w="19050">
            <a:headEnd type="diamond"/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Freeform 76"/>
          <p:cNvSpPr/>
          <p:nvPr/>
        </p:nvSpPr>
        <p:spPr>
          <a:xfrm>
            <a:off x="24025860" y="27325319"/>
            <a:ext cx="628650" cy="393965"/>
          </a:xfrm>
          <a:custGeom>
            <a:avLst/>
            <a:gdLst>
              <a:gd name="connsiteX0" fmla="*/ 762000 w 762000"/>
              <a:gd name="connsiteY0" fmla="*/ 0 h 369570"/>
              <a:gd name="connsiteX1" fmla="*/ 0 w 762000"/>
              <a:gd name="connsiteY1" fmla="*/ 0 h 369570"/>
              <a:gd name="connsiteX2" fmla="*/ 0 w 762000"/>
              <a:gd name="connsiteY2" fmla="*/ 369570 h 369570"/>
              <a:gd name="connsiteX3" fmla="*/ 0 w 762000"/>
              <a:gd name="connsiteY3" fmla="*/ 361950 h 369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000" h="369570">
                <a:moveTo>
                  <a:pt x="762000" y="0"/>
                </a:moveTo>
                <a:lnTo>
                  <a:pt x="0" y="0"/>
                </a:lnTo>
                <a:lnTo>
                  <a:pt x="0" y="369570"/>
                </a:lnTo>
                <a:lnTo>
                  <a:pt x="0" y="361950"/>
                </a:lnTo>
              </a:path>
            </a:pathLst>
          </a:custGeom>
          <a:ln w="19050">
            <a:headEnd type="diamond"/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 Placeholder 19">
            <a:extLst>
              <a:ext uri="{FF2B5EF4-FFF2-40B4-BE49-F238E27FC236}">
                <a16:creationId xmlns:a16="http://schemas.microsoft.com/office/drawing/2014/main" id="{616E3001-C5FD-4B5A-BBC2-44DD6B1DEF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6836468" y="4384071"/>
            <a:ext cx="7680960" cy="11381782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 smtClean="0"/>
              <a:t>Messaging System</a:t>
            </a:r>
            <a:r>
              <a:rPr lang="en-US" b="1" dirty="0" smtClean="0"/>
              <a:t>:</a:t>
            </a:r>
          </a:p>
          <a:p>
            <a:r>
              <a:rPr lang="en-US" dirty="0" smtClean="0"/>
              <a:t>Chat List &amp; </a:t>
            </a:r>
            <a:r>
              <a:rPr lang="en-US" dirty="0" smtClean="0"/>
              <a:t>Chat System Interface</a:t>
            </a:r>
            <a:endParaRPr lang="en-US" dirty="0"/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4" r="9135"/>
          <a:stretch/>
        </p:blipFill>
        <p:spPr>
          <a:xfrm>
            <a:off x="26852880" y="11082485"/>
            <a:ext cx="7658100" cy="4622210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6" r="19850" b="8542"/>
          <a:stretch/>
        </p:blipFill>
        <p:spPr>
          <a:xfrm>
            <a:off x="26852880" y="5497540"/>
            <a:ext cx="7658100" cy="5271477"/>
          </a:xfrm>
          <a:prstGeom prst="rect">
            <a:avLst/>
          </a:prstGeom>
        </p:spPr>
      </p:pic>
      <p:sp>
        <p:nvSpPr>
          <p:cNvPr id="116" name="Text Placeholder 22">
            <a:extLst>
              <a:ext uri="{FF2B5EF4-FFF2-40B4-BE49-F238E27FC236}">
                <a16:creationId xmlns:a16="http://schemas.microsoft.com/office/drawing/2014/main" id="{27FF63BC-5635-4E29-9538-E91E1AFF9B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133570" y="4386383"/>
            <a:ext cx="7680960" cy="4784674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 smtClean="0"/>
              <a:t>Homepage And Notification System</a:t>
            </a:r>
            <a:r>
              <a:rPr lang="en-US" b="1" dirty="0" smtClean="0"/>
              <a:t>:</a:t>
            </a:r>
          </a:p>
          <a:p>
            <a:r>
              <a:rPr lang="en-US" dirty="0" smtClean="0"/>
              <a:t>Homepage Interface</a:t>
            </a:r>
          </a:p>
          <a:p>
            <a:endParaRPr lang="en-US" dirty="0"/>
          </a:p>
        </p:txBody>
      </p:sp>
      <p:pic>
        <p:nvPicPr>
          <p:cNvPr id="117" name="Picture 116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466"/>
          <a:stretch/>
        </p:blipFill>
        <p:spPr>
          <a:xfrm>
            <a:off x="18164246" y="9774320"/>
            <a:ext cx="7646831" cy="2540048"/>
          </a:xfrm>
          <a:prstGeom prst="rect">
            <a:avLst/>
          </a:prstGeom>
        </p:spPr>
      </p:pic>
      <p:pic>
        <p:nvPicPr>
          <p:cNvPr id="118" name="Picture 117"/>
          <p:cNvPicPr>
            <a:picLocks noChangeAspect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20" r="953" b="4574"/>
          <a:stretch/>
        </p:blipFill>
        <p:spPr>
          <a:xfrm>
            <a:off x="18159362" y="5490617"/>
            <a:ext cx="7702193" cy="3740199"/>
          </a:xfrm>
          <a:prstGeom prst="rect">
            <a:avLst/>
          </a:prstGeom>
        </p:spPr>
      </p:pic>
      <p:sp>
        <p:nvSpPr>
          <p:cNvPr id="119" name="Text Placeholder 22">
            <a:extLst>
              <a:ext uri="{FF2B5EF4-FFF2-40B4-BE49-F238E27FC236}">
                <a16:creationId xmlns:a16="http://schemas.microsoft.com/office/drawing/2014/main" id="{27FF63BC-5635-4E29-9538-E91E1AFF9B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8133570" y="9217463"/>
            <a:ext cx="7680960" cy="4784674"/>
          </a:xfrm>
        </p:spPr>
        <p:txBody>
          <a:bodyPr/>
          <a:lstStyle/>
          <a:p>
            <a:r>
              <a:rPr lang="en-US" dirty="0" smtClean="0"/>
              <a:t>Notification Panel Interface</a:t>
            </a:r>
            <a:endParaRPr lang="en-US" dirty="0"/>
          </a:p>
        </p:txBody>
      </p:sp>
      <p:pic>
        <p:nvPicPr>
          <p:cNvPr id="120" name="Picture 119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6030" y="12985774"/>
            <a:ext cx="7645047" cy="3760255"/>
          </a:xfrm>
          <a:prstGeom prst="rect">
            <a:avLst/>
          </a:prstGeom>
        </p:spPr>
      </p:pic>
      <p:cxnSp>
        <p:nvCxnSpPr>
          <p:cNvPr id="121" name="Straight Connector 120"/>
          <p:cNvCxnSpPr/>
          <p:nvPr/>
        </p:nvCxnSpPr>
        <p:spPr>
          <a:xfrm flipH="1">
            <a:off x="17410176" y="5639248"/>
            <a:ext cx="1112014" cy="0"/>
          </a:xfrm>
          <a:prstGeom prst="line">
            <a:avLst/>
          </a:prstGeom>
          <a:ln w="19050">
            <a:head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7414243" y="5639248"/>
            <a:ext cx="8500" cy="14347250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>
            <a:off x="17909399" y="14825440"/>
            <a:ext cx="245507" cy="0"/>
          </a:xfrm>
          <a:prstGeom prst="straightConnector1">
            <a:avLst/>
          </a:prstGeom>
          <a:ln w="190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 flipH="1">
            <a:off x="25419814" y="5639248"/>
            <a:ext cx="643128" cy="0"/>
          </a:xfrm>
          <a:prstGeom prst="line">
            <a:avLst/>
          </a:prstGeom>
          <a:ln w="19050">
            <a:headEnd type="none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26065990" y="5639248"/>
            <a:ext cx="0" cy="5482872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25723090" y="11122120"/>
            <a:ext cx="335280" cy="0"/>
          </a:xfrm>
          <a:prstGeom prst="straightConnector1">
            <a:avLst/>
          </a:prstGeom>
          <a:ln w="19050">
            <a:headEnd type="stealth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H="1">
            <a:off x="17929066" y="5974528"/>
            <a:ext cx="2543844" cy="0"/>
          </a:xfrm>
          <a:prstGeom prst="line">
            <a:avLst/>
          </a:prstGeom>
          <a:ln w="19050">
            <a:head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H="1">
            <a:off x="17909399" y="5974528"/>
            <a:ext cx="26051" cy="8860536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>
            <a:endCxn id="13" idx="1"/>
          </p:cNvCxnSpPr>
          <p:nvPr/>
        </p:nvCxnSpPr>
        <p:spPr>
          <a:xfrm>
            <a:off x="17418493" y="19986118"/>
            <a:ext cx="694077" cy="380"/>
          </a:xfrm>
          <a:prstGeom prst="straightConnector1">
            <a:avLst/>
          </a:prstGeom>
          <a:ln w="190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V="1">
            <a:off x="25125682" y="5282646"/>
            <a:ext cx="1355342" cy="2586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flipV="1">
            <a:off x="25122771" y="5281992"/>
            <a:ext cx="2911" cy="310850"/>
          </a:xfrm>
          <a:prstGeom prst="line">
            <a:avLst/>
          </a:prstGeom>
          <a:ln w="19050">
            <a:headEnd type="diamon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>
            <a:off x="26481024" y="5281992"/>
            <a:ext cx="0" cy="2851286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>
            <a:endCxn id="103" idx="1"/>
          </p:cNvCxnSpPr>
          <p:nvPr/>
        </p:nvCxnSpPr>
        <p:spPr>
          <a:xfrm>
            <a:off x="26481024" y="8133278"/>
            <a:ext cx="371856" cy="1"/>
          </a:xfrm>
          <a:prstGeom prst="straightConnector1">
            <a:avLst/>
          </a:prstGeom>
          <a:ln w="19050">
            <a:headEnd type="none"/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 flipH="1">
            <a:off x="25212676" y="8214808"/>
            <a:ext cx="1106804" cy="0"/>
          </a:xfrm>
          <a:prstGeom prst="line">
            <a:avLst/>
          </a:prstGeom>
          <a:ln w="19050">
            <a:headEnd type="none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 flipH="1">
            <a:off x="26297057" y="8214808"/>
            <a:ext cx="20394" cy="16190102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8" name="Straight Arrow Connector 177"/>
          <p:cNvCxnSpPr>
            <a:stCxn id="35" idx="3"/>
          </p:cNvCxnSpPr>
          <p:nvPr/>
        </p:nvCxnSpPr>
        <p:spPr>
          <a:xfrm>
            <a:off x="25816560" y="24404910"/>
            <a:ext cx="480497" cy="0"/>
          </a:xfrm>
          <a:prstGeom prst="straightConnector1">
            <a:avLst/>
          </a:prstGeom>
          <a:ln w="19050">
            <a:headEnd type="stealth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/>
          <p:nvPr/>
        </p:nvCxnSpPr>
        <p:spPr>
          <a:xfrm flipH="1" flipV="1">
            <a:off x="32659239" y="8251495"/>
            <a:ext cx="2076630" cy="1470"/>
          </a:xfrm>
          <a:prstGeom prst="line">
            <a:avLst/>
          </a:prstGeom>
          <a:ln w="19050">
            <a:headEnd type="none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/>
          <p:nvPr/>
        </p:nvCxnSpPr>
        <p:spPr>
          <a:xfrm>
            <a:off x="34734820" y="8253493"/>
            <a:ext cx="0" cy="5140097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3" name="Straight Arrow Connector 192"/>
          <p:cNvCxnSpPr>
            <a:stCxn id="102" idx="3"/>
          </p:cNvCxnSpPr>
          <p:nvPr/>
        </p:nvCxnSpPr>
        <p:spPr>
          <a:xfrm>
            <a:off x="34510980" y="13393590"/>
            <a:ext cx="223840" cy="0"/>
          </a:xfrm>
          <a:prstGeom prst="straightConnector1">
            <a:avLst/>
          </a:prstGeom>
          <a:ln w="19050">
            <a:headEnd type="stealth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7" name="Picture 206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1" t="40828" b="42757"/>
          <a:stretch/>
        </p:blipFill>
        <p:spPr>
          <a:xfrm>
            <a:off x="28015357" y="30797124"/>
            <a:ext cx="6490887" cy="625758"/>
          </a:xfrm>
          <a:prstGeom prst="rect">
            <a:avLst/>
          </a:prstGeom>
        </p:spPr>
      </p:pic>
      <p:sp>
        <p:nvSpPr>
          <p:cNvPr id="211" name="Text Placeholder 24">
            <a:extLst>
              <a:ext uri="{FF2B5EF4-FFF2-40B4-BE49-F238E27FC236}">
                <a16:creationId xmlns:a16="http://schemas.microsoft.com/office/drawing/2014/main" id="{3637E26A-2B06-41AD-8BCA-506A561F6C1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295840" y="4394094"/>
            <a:ext cx="7680960" cy="10696729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 smtClean="0"/>
              <a:t>Admin Panel System</a:t>
            </a:r>
            <a:endParaRPr lang="en-US" b="1" dirty="0"/>
          </a:p>
          <a:p>
            <a:r>
              <a:rPr lang="en-US" dirty="0" smtClean="0"/>
              <a:t>Offensive Word Scanner</a:t>
            </a:r>
            <a:endParaRPr lang="en-US" dirty="0"/>
          </a:p>
        </p:txBody>
      </p:sp>
      <p:pic>
        <p:nvPicPr>
          <p:cNvPr id="212" name="Picture 211"/>
          <p:cNvPicPr>
            <a:picLocks noChangeAspect="1"/>
          </p:cNvPicPr>
          <p:nvPr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" t="10374" b="52403"/>
          <a:stretch/>
        </p:blipFill>
        <p:spPr>
          <a:xfrm>
            <a:off x="35304921" y="5500927"/>
            <a:ext cx="7645594" cy="1600913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190"/>
          <a:stretch/>
        </p:blipFill>
        <p:spPr>
          <a:xfrm>
            <a:off x="35288259" y="7279098"/>
            <a:ext cx="7719022" cy="2840262"/>
          </a:xfrm>
          <a:prstGeom prst="rect">
            <a:avLst/>
          </a:prstGeom>
        </p:spPr>
      </p:pic>
      <p:cxnSp>
        <p:nvCxnSpPr>
          <p:cNvPr id="214" name="Straight Connector 213"/>
          <p:cNvCxnSpPr/>
          <p:nvPr/>
        </p:nvCxnSpPr>
        <p:spPr>
          <a:xfrm flipH="1">
            <a:off x="39940230" y="6342559"/>
            <a:ext cx="3421480" cy="3075"/>
          </a:xfrm>
          <a:prstGeom prst="line">
            <a:avLst/>
          </a:prstGeom>
          <a:ln w="19050">
            <a:headEnd type="none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5" name="Straight Connector 214"/>
          <p:cNvCxnSpPr/>
          <p:nvPr/>
        </p:nvCxnSpPr>
        <p:spPr>
          <a:xfrm>
            <a:off x="43360660" y="6342559"/>
            <a:ext cx="0" cy="2355671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6" name="Straight Arrow Connector 215"/>
          <p:cNvCxnSpPr>
            <a:stCxn id="213" idx="3"/>
          </p:cNvCxnSpPr>
          <p:nvPr/>
        </p:nvCxnSpPr>
        <p:spPr>
          <a:xfrm flipV="1">
            <a:off x="43007281" y="8698230"/>
            <a:ext cx="353379" cy="999"/>
          </a:xfrm>
          <a:prstGeom prst="straightConnector1">
            <a:avLst/>
          </a:prstGeom>
          <a:ln w="19050">
            <a:headEnd type="stealth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53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2355</TotalTime>
  <Words>487</Words>
  <Application>Microsoft Office PowerPoint</Application>
  <PresentationFormat>Custom</PresentationFormat>
  <Paragraphs>53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Chowdhury, Al Mehdi Saadat</dc:creator>
  <cp:lastModifiedBy>Iftekhar Ahmed Arnab</cp:lastModifiedBy>
  <cp:revision>497</cp:revision>
  <dcterms:created xsi:type="dcterms:W3CDTF">2020-07-10T13:44:44Z</dcterms:created>
  <dcterms:modified xsi:type="dcterms:W3CDTF">2022-06-04T04:43:03Z</dcterms:modified>
</cp:coreProperties>
</file>

<file path=docProps/thumbnail.jpeg>
</file>